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71" r:id="rId4"/>
    <p:sldId id="257" r:id="rId5"/>
    <p:sldId id="258" r:id="rId6"/>
    <p:sldId id="269" r:id="rId7"/>
    <p:sldId id="270" r:id="rId8"/>
    <p:sldId id="275" r:id="rId9"/>
    <p:sldId id="276" r:id="rId10"/>
    <p:sldId id="268" r:id="rId11"/>
    <p:sldId id="277" r:id="rId12"/>
    <p:sldId id="261" r:id="rId13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Watson" initials="JW" lastIdx="1" clrIdx="0">
    <p:extLst>
      <p:ext uri="{19B8F6BF-5375-455C-9EA6-DF929625EA0E}">
        <p15:presenceInfo xmlns:p15="http://schemas.microsoft.com/office/powerpoint/2012/main" userId="S-1-5-21-965443141-1963927835-3263225874-1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108" d="100"/>
          <a:sy n="108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fx%20Engagement\WM\WorkPapers\%7b859296D7-C3E5-49DF-9AD3-A2EE45FF6DA6%7d\%7bCE71BD02-C359-4B01-A001-65E620A998CD%7d\%7b062935F9-8408-4A1F-B03A-30CEE6A94E87%7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fx%20Engagement\WM\WorkPapers\%7b859296D7-C3E5-49DF-9AD3-A2EE45FF6DA6%7d\%7bCE71BD02-C359-4B01-A001-65E620A998CD%7d\%7b062935F9-8408-4A1F-B03A-30CEE6A94E87%7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Palatino Linotype" panose="02040502050505030304" pitchFamily="18" charset="0"/>
              </a:defRPr>
            </a:pPr>
            <a:r>
              <a:rPr lang="en-US">
                <a:latin typeface="Palatino Linotype" panose="02040502050505030304" pitchFamily="18" charset="0"/>
              </a:rPr>
              <a:t>Governmental Activities - Revenues</a:t>
            </a:r>
          </a:p>
        </c:rich>
      </c:tx>
      <c:layout>
        <c:manualLayout>
          <c:xMode val="edge"/>
          <c:yMode val="edge"/>
          <c:x val="0.17922116560355772"/>
          <c:y val="3.3293620278208001E-2"/>
        </c:manualLayout>
      </c:layout>
      <c:overlay val="0"/>
    </c:title>
    <c:autoTitleDeleted val="0"/>
    <c:view3D>
      <c:rotX val="15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33688481818111"/>
          <c:y val="0.29840967265611745"/>
          <c:w val="0.61858881899360385"/>
          <c:h val="0.48484967788117395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7B1-48DF-BCCA-85859BB7AAC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7B1-48DF-BCCA-85859BB7AAC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7B1-48DF-BCCA-85859BB7AAC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7B1-48DF-BCCA-85859BB7AAC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57B1-48DF-BCCA-85859BB7AAC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57B1-48DF-BCCA-85859BB7AAC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57B1-48DF-BCCA-85859BB7AACC}"/>
              </c:ext>
            </c:extLst>
          </c:dPt>
          <c:dLbls>
            <c:dLbl>
              <c:idx val="0"/>
              <c:layout>
                <c:manualLayout>
                  <c:x val="-0.20398062260021652"/>
                  <c:y val="1.105394838024889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B1-48DF-BCCA-85859BB7AACC}"/>
                </c:ext>
              </c:extLst>
            </c:dLbl>
            <c:dLbl>
              <c:idx val="1"/>
              <c:layout>
                <c:manualLayout>
                  <c:x val="-2.6308247077423928E-2"/>
                  <c:y val="4.53147620646455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B1-48DF-BCCA-85859BB7AACC}"/>
                </c:ext>
              </c:extLst>
            </c:dLbl>
            <c:dLbl>
              <c:idx val="2"/>
              <c:layout>
                <c:manualLayout>
                  <c:x val="2.5391247459052781E-2"/>
                  <c:y val="-5.427222216205090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B1-48DF-BCCA-85859BB7AACC}"/>
                </c:ext>
              </c:extLst>
            </c:dLbl>
            <c:dLbl>
              <c:idx val="3"/>
              <c:layout>
                <c:manualLayout>
                  <c:x val="-0.10616665498415079"/>
                  <c:y val="-0.104629098116518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B1-48DF-BCCA-85859BB7AACC}"/>
                </c:ext>
              </c:extLst>
            </c:dLbl>
            <c:dLbl>
              <c:idx val="4"/>
              <c:layout>
                <c:manualLayout>
                  <c:x val="7.5712049346947355E-3"/>
                  <c:y val="-0.2027925498308584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B1-48DF-BCCA-85859BB7AACC}"/>
                </c:ext>
              </c:extLst>
            </c:dLbl>
            <c:dLbl>
              <c:idx val="5"/>
              <c:layout>
                <c:manualLayout>
                  <c:x val="4.9124979555597095E-3"/>
                  <c:y val="6.80892966095880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43889845094664"/>
                      <c:h val="0.21083655452159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7B1-48DF-BCCA-85859BB7AAC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B1-48DF-BCCA-85859BB7AACC}"/>
                </c:ext>
              </c:extLst>
            </c:dLbl>
            <c:dLbl>
              <c:idx val="7"/>
              <c:layout>
                <c:manualLayout>
                  <c:x val="-0.11973161366698599"/>
                  <c:y val="0.1320397708195691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B1-48DF-BCCA-85859BB7AAC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Palatino Linotype" panose="0204050205050503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Charts!$B$7:$B$14</c:f>
              <c:strCache>
                <c:ptCount val="8"/>
                <c:pt idx="0">
                  <c:v>Charges for services</c:v>
                </c:pt>
                <c:pt idx="1">
                  <c:v>Grants and contributions</c:v>
                </c:pt>
                <c:pt idx="2">
                  <c:v>Property taxes</c:v>
                </c:pt>
                <c:pt idx="3">
                  <c:v>Sales taxes</c:v>
                </c:pt>
                <c:pt idx="4">
                  <c:v>Franchise and local taxes</c:v>
                </c:pt>
                <c:pt idx="5">
                  <c:v>Investment income</c:v>
                </c:pt>
                <c:pt idx="7">
                  <c:v>Other revenues</c:v>
                </c:pt>
              </c:strCache>
            </c:strRef>
          </c:cat>
          <c:val>
            <c:numRef>
              <c:f>Charts!$C$7:$C$14</c:f>
              <c:numCache>
                <c:formatCode>#,##0_);\(#,##0\)</c:formatCode>
                <c:ptCount val="8"/>
                <c:pt idx="0">
                  <c:v>1142444</c:v>
                </c:pt>
                <c:pt idx="1">
                  <c:v>543040</c:v>
                </c:pt>
                <c:pt idx="2">
                  <c:v>1450984</c:v>
                </c:pt>
                <c:pt idx="3">
                  <c:v>1487910</c:v>
                </c:pt>
                <c:pt idx="4">
                  <c:v>312975</c:v>
                </c:pt>
                <c:pt idx="5">
                  <c:v>111314</c:v>
                </c:pt>
                <c:pt idx="7">
                  <c:v>53364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B1-48DF-BCCA-85859BB7A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r>
              <a:rPr lang="en-US" sz="1800" b="1" i="0" baseline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Governmental Activities - Expenses</a:t>
            </a:r>
            <a:endParaRPr lang="en-US"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19034614571863573"/>
          <c:y val="1.8738208121862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20"/>
      <c:rotY val="1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445054039747169E-2"/>
          <c:y val="0.27976464862422001"/>
          <c:w val="0.71944444444444444"/>
          <c:h val="0.47975174978127733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explosion val="2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1FA-4F3E-803F-F565A7A723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1FA-4F3E-803F-F565A7A723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1FA-4F3E-803F-F565A7A723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1FA-4F3E-803F-F565A7A723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A1FA-4F3E-803F-F565A7A723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A1FA-4F3E-803F-F565A7A7235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A1FA-4F3E-803F-F565A7A7235B}"/>
              </c:ext>
            </c:extLst>
          </c:dPt>
          <c:dLbls>
            <c:dLbl>
              <c:idx val="0"/>
              <c:layout>
                <c:manualLayout>
                  <c:x val="-1.2488379880621648E-2"/>
                  <c:y val="1.69008013071213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FA-4F3E-803F-F565A7A7235B}"/>
                </c:ext>
              </c:extLst>
            </c:dLbl>
            <c:dLbl>
              <c:idx val="1"/>
              <c:layout>
                <c:manualLayout>
                  <c:x val="-1.1572190152211174E-2"/>
                  <c:y val="-4.6697229822399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FA-4F3E-803F-F565A7A7235B}"/>
                </c:ext>
              </c:extLst>
            </c:dLbl>
            <c:dLbl>
              <c:idx val="2"/>
              <c:layout>
                <c:manualLayout>
                  <c:x val="-0.13845020684826786"/>
                  <c:y val="-7.67173499864241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FA-4F3E-803F-F565A7A7235B}"/>
                </c:ext>
              </c:extLst>
            </c:dLbl>
            <c:dLbl>
              <c:idx val="3"/>
              <c:layout>
                <c:manualLayout>
                  <c:x val="-3.2993289404874608E-2"/>
                  <c:y val="-0.10940014948462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FA-4F3E-803F-F565A7A7235B}"/>
                </c:ext>
              </c:extLst>
            </c:dLbl>
            <c:dLbl>
              <c:idx val="4"/>
              <c:layout>
                <c:manualLayout>
                  <c:x val="2.5543762143110486E-2"/>
                  <c:y val="-9.17922511341711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FA-4F3E-803F-F565A7A7235B}"/>
                </c:ext>
              </c:extLst>
            </c:dLbl>
            <c:dLbl>
              <c:idx val="5"/>
              <c:layout>
                <c:manualLayout>
                  <c:x val="-2.103395932733398E-3"/>
                  <c:y val="4.32024473761971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FA-4F3E-803F-F565A7A7235B}"/>
                </c:ext>
              </c:extLst>
            </c:dLbl>
            <c:dLbl>
              <c:idx val="6"/>
              <c:layout>
                <c:manualLayout>
                  <c:x val="-7.6084251066825717E-2"/>
                  <c:y val="0.12127791973023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1FA-4F3E-803F-F565A7A723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'MDA statements'!$F$22:$F$28</c:f>
              <c:strCache>
                <c:ptCount val="7"/>
                <c:pt idx="0">
                  <c:v>General government</c:v>
                </c:pt>
                <c:pt idx="1">
                  <c:v>Public safety</c:v>
                </c:pt>
                <c:pt idx="2">
                  <c:v>Public works</c:v>
                </c:pt>
                <c:pt idx="3">
                  <c:v>Culture and recreation</c:v>
                </c:pt>
                <c:pt idx="4">
                  <c:v>Community development</c:v>
                </c:pt>
                <c:pt idx="5">
                  <c:v>Interest and fiscal charges</c:v>
                </c:pt>
                <c:pt idx="6">
                  <c:v>Solid waste</c:v>
                </c:pt>
              </c:strCache>
            </c:strRef>
          </c:cat>
          <c:val>
            <c:numRef>
              <c:f>'MDA statements'!$I$22:$I$28</c:f>
              <c:numCache>
                <c:formatCode>#,##0_);\(#,##0\)</c:formatCode>
                <c:ptCount val="7"/>
                <c:pt idx="0">
                  <c:v>949636.7</c:v>
                </c:pt>
                <c:pt idx="1">
                  <c:v>2085693.6</c:v>
                </c:pt>
                <c:pt idx="2">
                  <c:v>923115</c:v>
                </c:pt>
                <c:pt idx="3">
                  <c:v>59850.9</c:v>
                </c:pt>
                <c:pt idx="4">
                  <c:v>373911.8</c:v>
                </c:pt>
                <c:pt idx="5" formatCode="_(* #,##0_);_(* \(#,##0\);_(* &quot;-&quot;_);_(@_)">
                  <c:v>108424</c:v>
                </c:pt>
                <c:pt idx="6" formatCode="_(* #,##0_);_(* \(#,##0\);_(* &quot;-&quot;_);_(@_)">
                  <c:v>519557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1FA-4F3E-803F-F565A7A72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51F646-125A-416F-A390-345F7CEDAB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40ECB-B753-43CC-B1F3-5832FF4A83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6A0EC-44F4-4B42-9CB5-49441828E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3BA79-C1D2-4CFE-AFAC-AE3725E63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1291F2-6AD6-446B-9757-219A7D65EE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F02B-7D0C-4F14-94D9-0E3578C5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24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4888-7915-4076-B0B0-B94307058C9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7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F2399-0D8A-454D-BCEF-A0A0BDF43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3BECE7-C07A-41C0-A0D3-864449AAC5B4}"/>
              </a:ext>
            </a:extLst>
          </p:cNvPr>
          <p:cNvSpPr txBox="1"/>
          <p:nvPr userDrawn="1"/>
        </p:nvSpPr>
        <p:spPr>
          <a:xfrm>
            <a:off x="8610600" y="648388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CF92C3-69DD-4CAD-81FC-29E7CC11FFB3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05C6D9-80B3-44F2-90B1-0BB6073EC8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00800"/>
            <a:ext cx="823486" cy="4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7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8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0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2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8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0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4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2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DA243-AA94-415C-A155-6422D525AF7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3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562004-9DAA-4356-8C17-C2A0BD13B1AC}"/>
              </a:ext>
            </a:extLst>
          </p:cNvPr>
          <p:cNvSpPr/>
          <p:nvPr/>
        </p:nvSpPr>
        <p:spPr>
          <a:xfrm>
            <a:off x="0" y="5414955"/>
            <a:ext cx="3048000" cy="14430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B5A325-3C42-445D-949D-3E093F7A1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18254"/>
            <a:ext cx="3439005" cy="62397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721" y="869839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Mineola, Texas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890" y="2114729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Palatino Linotype" panose="02040502050505030304" pitchFamily="18" charset="0"/>
              </a:rPr>
              <a:t>Audit Presentation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7645" y="296248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September 30, 2019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562529"/>
            <a:ext cx="5105400" cy="0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3714929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Presented By: Jon Watson, CPA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August 24,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8E5B76-56B5-446C-BBCA-1E7A0708D2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02" y="5369570"/>
            <a:ext cx="2558796" cy="1390512"/>
          </a:xfrm>
          <a:prstGeom prst="rect">
            <a:avLst/>
          </a:prstGeom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EBE9C6-79BA-4E7E-A7D1-8A39EC2B7D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3" y="6582352"/>
            <a:ext cx="2720034" cy="20336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555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25224"/>
              </p:ext>
            </p:extLst>
          </p:nvPr>
        </p:nvGraphicFramePr>
        <p:xfrm>
          <a:off x="2072640" y="1740876"/>
          <a:ext cx="4511675" cy="459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Worksheet" r:id="rId3" imgW="3790850" imgH="3867194" progId="Excel.Sheet.8">
                  <p:embed/>
                </p:oleObj>
              </mc:Choice>
              <mc:Fallback>
                <p:oleObj name="Worksheet" r:id="rId3" imgW="3790850" imgH="3867194" progId="Excel.Sheet.8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2640" y="1740876"/>
                        <a:ext cx="4511675" cy="459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STATEMENT OF REVENUES, EXPENSES &amp; CHANGES IN NET POSITION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PROPRIETARY FUNDS – YEAR ENDING 9/30/19 - REFERENCE AFR  PAGE 31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B7B46FA-5F1E-4654-AD02-3CBDC4857AD6}"/>
              </a:ext>
            </a:extLst>
          </p:cNvPr>
          <p:cNvSpPr/>
          <p:nvPr/>
        </p:nvSpPr>
        <p:spPr>
          <a:xfrm>
            <a:off x="5623023" y="3581400"/>
            <a:ext cx="990600" cy="499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1690BD-615E-461E-9B4D-D72A35C16005}"/>
              </a:ext>
            </a:extLst>
          </p:cNvPr>
          <p:cNvSpPr/>
          <p:nvPr/>
        </p:nvSpPr>
        <p:spPr>
          <a:xfrm>
            <a:off x="5593715" y="5043724"/>
            <a:ext cx="990600" cy="330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0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901325"/>
              </p:ext>
            </p:extLst>
          </p:nvPr>
        </p:nvGraphicFramePr>
        <p:xfrm>
          <a:off x="538579" y="1677740"/>
          <a:ext cx="7867650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Worksheet" r:id="rId3" imgW="7572525" imgH="3990798" progId="Excel.Sheet.8">
                  <p:embed/>
                </p:oleObj>
              </mc:Choice>
              <mc:Fallback>
                <p:oleObj name="Worksheet" r:id="rId3" imgW="7572525" imgH="3990798" progId="Excel.Sheet.8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579" y="1677740"/>
                        <a:ext cx="7867650" cy="414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SCHEDULE OF CHANGES IN NET PENSION LIABILITY AND RELATED RATIOS - TMRS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YEARS ENDING 12/31 - REFERENCE AFR  PAGES 72 &amp; 73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C7CB7E4-06C8-41F5-9BC1-577D94CEF8BB}"/>
              </a:ext>
            </a:extLst>
          </p:cNvPr>
          <p:cNvSpPr/>
          <p:nvPr/>
        </p:nvSpPr>
        <p:spPr>
          <a:xfrm>
            <a:off x="3843620" y="5414123"/>
            <a:ext cx="4876800" cy="403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703279-516F-4D8D-998D-FE7B8195FDDC}"/>
              </a:ext>
            </a:extLst>
          </p:cNvPr>
          <p:cNvSpPr/>
          <p:nvPr/>
        </p:nvSpPr>
        <p:spPr>
          <a:xfrm>
            <a:off x="3505200" y="4114800"/>
            <a:ext cx="5486400" cy="2192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6751C0-D42D-4419-B267-EAB3822CC946}"/>
              </a:ext>
            </a:extLst>
          </p:cNvPr>
          <p:cNvSpPr txBox="1"/>
          <p:nvPr/>
        </p:nvSpPr>
        <p:spPr>
          <a:xfrm>
            <a:off x="1761067" y="5834118"/>
            <a:ext cx="69593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100" dirty="0">
                <a:latin typeface="Palatino Linotype" panose="02040502050505030304" pitchFamily="18" charset="0"/>
              </a:rPr>
              <a:t>The City’s current funded ratio is 99%. Prior year was 110%. Average funding level for 2018 was 72.6% per a study by NCPERS. Average pension investment return assumption was 7.34%. TMRS uses 6.75%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100" dirty="0"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100" dirty="0">
                <a:latin typeface="Palatino Linotype" panose="02040502050505030304" pitchFamily="18" charset="0"/>
              </a:rPr>
              <a:t>The City’s contribution rates for three years (2019—2017) were 4.37%, 4.46%, 4.56%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76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396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Presented By: Jon Watson, CPA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August 24, 2020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1542871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CONCLUSION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890" y="236220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Palatino Linotype" panose="02040502050505030304" pitchFamily="18" charset="0"/>
              </a:rPr>
              <a:t>Other Reports and Questions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3810000"/>
            <a:ext cx="7467600" cy="0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52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OVERVIEW OF THE AUDIT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366252" y="818971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latin typeface="Palatino Linotype" panose="02040502050505030304" pitchFamily="18" charset="0"/>
              </a:rPr>
              <a:t>Audit Process: 3 stages (Planning, Fieldwork, Conclusion &amp; Reporting)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0E06FC-F2E5-4CD3-A227-AC4EB7B91B41}"/>
              </a:ext>
            </a:extLst>
          </p:cNvPr>
          <p:cNvSpPr/>
          <p:nvPr/>
        </p:nvSpPr>
        <p:spPr>
          <a:xfrm>
            <a:off x="366252" y="1371600"/>
            <a:ext cx="87777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latin typeface="Palatino Linotype" panose="02040502050505030304" pitchFamily="18" charset="0"/>
              </a:rPr>
              <a:t>The audit was performed in accordance with Generally Accepted Auditing Standards (GAAS)</a:t>
            </a:r>
          </a:p>
          <a:p>
            <a:pPr lvl="0"/>
            <a:endParaRPr lang="en-US" dirty="0">
              <a:latin typeface="Palatino Linotype" panose="02040502050505030304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PLANNING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The audit process was a risk-based approach in which we focused our procedures on those areas most susceptible to risk of error or fraud.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FIELDWORK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Agree balances to underlying reports, and perform testing to assure those balances are materially accurate.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CONCLUSION &amp; REPORTING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Evaluate results. Prepare report and required communications.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6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COMPONENTS OF THE 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ANNUAL FINANCIAL REPORT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1676400"/>
            <a:ext cx="77343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Auditor’s Opinion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Management’s Discussion and Analysis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Basic Financial Statements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Government-Wide Statements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Fund Level Statements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Notes to the Financial Statements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Required Supplementary Information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Budget to Actual Schedules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Pension Schedule (TMRS)  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OPEB Liability schedule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Other Supplementary Information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Combining Statements for nonmajor funds</a:t>
            </a:r>
          </a:p>
          <a:p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9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INDEPENDENT AUDITOR’S REPORT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7518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59023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REFERENCE AFR – PAGE 3</a:t>
            </a:r>
          </a:p>
        </p:txBody>
      </p:sp>
      <p:sp>
        <p:nvSpPr>
          <p:cNvPr id="6" name="Rectangle 5"/>
          <p:cNvSpPr/>
          <p:nvPr/>
        </p:nvSpPr>
        <p:spPr>
          <a:xfrm>
            <a:off x="549603" y="1364537"/>
            <a:ext cx="7010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Four possible outcomes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43200" y="1421231"/>
            <a:ext cx="5943600" cy="42524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endParaRPr lang="en-US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>
                <a:latin typeface="Palatino Linotype" panose="02040502050505030304" pitchFamily="18" charset="0"/>
              </a:rPr>
              <a:t>-</a:t>
            </a:r>
            <a:r>
              <a:rPr lang="en-US" b="1" dirty="0">
                <a:latin typeface="Palatino Linotype" panose="02040502050505030304" pitchFamily="18" charset="0"/>
              </a:rPr>
              <a:t>Unmodified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Palatino Linotype" panose="02040502050505030304" pitchFamily="18" charset="0"/>
              </a:rPr>
              <a:t>	-Modified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Palatino Linotype" panose="02040502050505030304" pitchFamily="18" charset="0"/>
              </a:rPr>
              <a:t>	-Disclaimed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Palatino Linotype" panose="02040502050505030304" pitchFamily="18" charset="0"/>
              </a:rPr>
              <a:t>	-Adverse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9603" y="4683765"/>
            <a:ext cx="7010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The City received an unmodified opinion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Highest level of assurance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2987211" y="2027663"/>
            <a:ext cx="532015" cy="62092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87211" y="2649514"/>
            <a:ext cx="532015" cy="6096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87211" y="3259114"/>
            <a:ext cx="532015" cy="57664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87803" y="3816324"/>
            <a:ext cx="532015" cy="5560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1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FINANCIAL HIGHLIGHTS</a:t>
            </a:r>
            <a:r>
              <a:rPr lang="en-US" sz="2800" dirty="0">
                <a:solidFill>
                  <a:schemeClr val="accent6"/>
                </a:solidFill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7518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59023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REFERENCE AFR – PAGES 20, 23, 24, 26, 27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1253543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assets exceeded total liabilities by $15,521,530. 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City's governmental funds reported a combined ending fund balance of $1,335,813 an increase of $100,628.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Unassigned fund balance in the general fund was $1,155,883 or 25% of annual general fund expenditures. It was 22% at the end of last year.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The City had an overall increase in net position of $862,556 for the year.</a:t>
            </a:r>
          </a:p>
        </p:txBody>
      </p:sp>
    </p:spTree>
    <p:extLst>
      <p:ext uri="{BB962C8B-B14F-4D97-AF65-F5344CB8AC3E}">
        <p14:creationId xmlns:p14="http://schemas.microsoft.com/office/powerpoint/2010/main" val="168461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20589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City Revenues – Governmental Activities 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5329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GOVERNMENTAL ACTIVITIES – YEAR ENDING 9/30/19 - REFERENCE AFR  PAGE 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517" y="4926035"/>
            <a:ext cx="74441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governmental revenues were $5,102,031; last year was $5,559,626.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sales taxes were 29%; $1,487,910; last year was 25%; $1,365,829.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property taxes were 29%; $1,450,984; last year was 25%; $1,398,753.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Charges for services were 22%; $1,142,444; last year was 21%; $1,180,327.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Grants and contributions were 11%; $543,040; last year was 20%; $1,128,508.</a:t>
            </a: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endParaRPr lang="en-US" sz="16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1900-0000A72B19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273971"/>
              </p:ext>
            </p:extLst>
          </p:nvPr>
        </p:nvGraphicFramePr>
        <p:xfrm>
          <a:off x="914400" y="1600200"/>
          <a:ext cx="7315200" cy="331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8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20589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City Expenses – Governmental Activities 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5329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GOVERNMENTAL ACTIVITIES – YEAR ENDING 9/30/19 - REFERENCE AFR  PAGE 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765" y="4898994"/>
            <a:ext cx="70104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governmental expenses were $5,020,189; last year was $5,158,008.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The largest expenses were: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Public safety at 42%; $2,085,694; last year was 43%; $2,194,890.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General government at 19%; $949,637; last year was 19%; $997,726.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Solid waste at 10%; $519,557; last year was 9%; $485,107.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Public works at 18%; $923,115; last year was 17%; $881,944.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en-US" sz="15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19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368215"/>
              </p:ext>
            </p:extLst>
          </p:nvPr>
        </p:nvGraphicFramePr>
        <p:xfrm>
          <a:off x="381000" y="1600200"/>
          <a:ext cx="8305800" cy="319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215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STATEMENT OF REVENUES, EXPENDITURES &amp; CHANGES IN FUND BALANCE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GOVERNMENTAL FUNDS – YEAR ENDING 9/30/19 - REFERENCE AFR  PAGES 26 &amp; 27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747158"/>
              </p:ext>
            </p:extLst>
          </p:nvPr>
        </p:nvGraphicFramePr>
        <p:xfrm>
          <a:off x="1304925" y="1366510"/>
          <a:ext cx="6305550" cy="479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Worksheet" r:id="rId3" imgW="4791025" imgH="3171825" progId="Excel.Sheet.8">
                  <p:embed/>
                </p:oleObj>
              </mc:Choice>
              <mc:Fallback>
                <p:oleObj name="Worksheet" r:id="rId3" imgW="4791025" imgH="3171825" progId="Excel.Sheet.8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1366510"/>
                        <a:ext cx="6305550" cy="479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0E543F0F-1900-40C7-9D0F-672A56503AA1}"/>
              </a:ext>
            </a:extLst>
          </p:cNvPr>
          <p:cNvSpPr/>
          <p:nvPr/>
        </p:nvSpPr>
        <p:spPr>
          <a:xfrm>
            <a:off x="3733800" y="4800600"/>
            <a:ext cx="4267200" cy="4737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7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SCHEDULE OF REVENUES, EXPENDITURES &amp; CHANGES IN FUND BALANCE (Budget &amp; Actual)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GENERAL FUND – YEAR ENDING 9/30/19 - REFERENCE AFR  PAGE 71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222120"/>
              </p:ext>
            </p:extLst>
          </p:nvPr>
        </p:nvGraphicFramePr>
        <p:xfrm>
          <a:off x="838200" y="1676400"/>
          <a:ext cx="7165975" cy="437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Worksheet" r:id="rId3" imgW="5591325" imgH="3409861" progId="Excel.Sheet.8">
                  <p:embed/>
                </p:oleObj>
              </mc:Choice>
              <mc:Fallback>
                <p:oleObj name="Worksheet" r:id="rId3" imgW="5591325" imgH="3409861" progId="Excel.Sheet.8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76400"/>
                        <a:ext cx="7165975" cy="437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D5CB4F9F-10CC-4BE7-9652-52E009C4AFFC}"/>
              </a:ext>
            </a:extLst>
          </p:cNvPr>
          <p:cNvSpPr/>
          <p:nvPr/>
        </p:nvSpPr>
        <p:spPr>
          <a:xfrm>
            <a:off x="6835066" y="2859107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78ACBF7-AE42-4E42-9A0F-531C8DB928E1}"/>
              </a:ext>
            </a:extLst>
          </p:cNvPr>
          <p:cNvSpPr/>
          <p:nvPr/>
        </p:nvSpPr>
        <p:spPr>
          <a:xfrm>
            <a:off x="6858000" y="33528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85A154-ECE0-4846-BEBC-9287DA721589}"/>
              </a:ext>
            </a:extLst>
          </p:cNvPr>
          <p:cNvSpPr/>
          <p:nvPr/>
        </p:nvSpPr>
        <p:spPr>
          <a:xfrm>
            <a:off x="6858000" y="50292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01E69E-8EAB-4B9F-8FA8-866B5DB96380}"/>
              </a:ext>
            </a:extLst>
          </p:cNvPr>
          <p:cNvSpPr/>
          <p:nvPr/>
        </p:nvSpPr>
        <p:spPr>
          <a:xfrm>
            <a:off x="4305300" y="50292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4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17&quot;&gt;&lt;/object&gt;&lt;object type=&quot;2&quot; unique_id=&quot;10018&quot;&gt;&lt;object type=&quot;3&quot; unique_id=&quot;10019&quot;&gt;&lt;property id=&quot;20148&quot; value=&quot;5&quot;/&gt;&lt;property id=&quot;20300&quot; value=&quot;Slide 1&quot;/&gt;&lt;property id=&quot;20307&quot; value=&quot;256&quot;/&gt;&lt;/object&gt;&lt;object type=&quot;3&quot; unique_id=&quot;10020&quot;&gt;&lt;property id=&quot;20148&quot; value=&quot;5&quot;/&gt;&lt;property id=&quot;20300&quot; value=&quot;Slide 4&quot;/&gt;&lt;property id=&quot;20307&quot; value=&quot;257&quot;/&gt;&lt;/object&gt;&lt;object type=&quot;3&quot; unique_id=&quot;10021&quot;&gt;&lt;property id=&quot;20148&quot; value=&quot;5&quot;/&gt;&lt;property id=&quot;20300&quot; value=&quot;Slide 5&quot;/&gt;&lt;property id=&quot;20307&quot; value=&quot;258&quot;/&gt;&lt;/object&gt;&lt;object type=&quot;3&quot; unique_id=&quot;10022&quot;&gt;&lt;property id=&quot;20148&quot; value=&quot;5&quot;/&gt;&lt;property id=&quot;20300&quot; value=&quot;Slide 6&quot;/&gt;&lt;property id=&quot;20307&quot; value=&quot;259&quot;/&gt;&lt;/object&gt;&lt;object type=&quot;3&quot; unique_id=&quot;10023&quot;&gt;&lt;property id=&quot;20148&quot; value=&quot;5&quot;/&gt;&lt;property id=&quot;20300&quot; value=&quot;Slide 7&quot;/&gt;&lt;property id=&quot;20307&quot; value=&quot;260&quot;/&gt;&lt;/object&gt;&lt;object type=&quot;3&quot; unique_id=&quot;10024&quot;&gt;&lt;property id=&quot;20148&quot; value=&quot;5&quot;/&gt;&lt;property id=&quot;20300&quot; value=&quot;Slide 10&quot;/&gt;&lt;property id=&quot;20307&quot; value=&quot;261&quot;/&gt;&lt;/object&gt;&lt;object type=&quot;3&quot; unique_id=&quot;10105&quot;&gt;&lt;property id=&quot;20148&quot; value=&quot;5&quot;/&gt;&lt;property id=&quot;20300&quot; value=&quot;Slide 2&quot;/&gt;&lt;property id=&quot;20307&quot; value=&quot;263&quot;/&gt;&lt;/object&gt;&lt;object type=&quot;3&quot; unique_id=&quot;10106&quot;&gt;&lt;property id=&quot;20148&quot; value=&quot;5&quot;/&gt;&lt;property id=&quot;20300&quot; value=&quot;Slide 3&quot;/&gt;&lt;property id=&quot;20307&quot; value=&quot;262&quot;/&gt;&lt;/object&gt;&lt;object type=&quot;3&quot; unique_id=&quot;10107&quot;&gt;&lt;property id=&quot;20148&quot; value=&quot;5&quot;/&gt;&lt;property id=&quot;20300&quot; value=&quot;Slide 8&quot;/&gt;&lt;property id=&quot;20307&quot; value=&quot;264&quot;/&gt;&lt;/object&gt;&lt;object type=&quot;3&quot; unique_id=&quot;10108&quot;&gt;&lt;property id=&quot;20148&quot; value=&quot;5&quot;/&gt;&lt;property id=&quot;20300&quot; value=&quot;Slide 9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4286</TotalTime>
  <Words>658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Palatino Linotype</vt:lpstr>
      <vt:lpstr>Wingdings</vt:lpstr>
      <vt:lpstr>Office Theme</vt:lpstr>
      <vt:lpstr>Microsoft Excel 97-2003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Trisha</dc:creator>
  <cp:lastModifiedBy>Jon Watson</cp:lastModifiedBy>
  <cp:revision>219</cp:revision>
  <cp:lastPrinted>2020-08-24T17:56:14Z</cp:lastPrinted>
  <dcterms:created xsi:type="dcterms:W3CDTF">2014-02-25T15:08:48Z</dcterms:created>
  <dcterms:modified xsi:type="dcterms:W3CDTF">2020-08-24T18:08:23Z</dcterms:modified>
</cp:core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tabName">
    <vt:lpwstr>Issued Financial Statements</vt:lpwstr>
  </op:property>
  <op:property fmtid="{D5CDD505-2E9C-101B-9397-08002B2CF9AE}" pid="3" name="tabIndex">
    <vt:lpwstr>1025</vt:lpwstr>
  </op:property>
  <op:property fmtid="{D5CDD505-2E9C-101B-9397-08002B2CF9AE}" pid="4" name="workpaperIndex">
    <vt:lpwstr>1005.05</vt:lpwstr>
  </op:property>
</op:Properties>
</file>